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8"/>
  </p:notesMasterIdLst>
  <p:handoutMasterIdLst>
    <p:handoutMasterId r:id="rId29"/>
  </p:handoutMasterIdLst>
  <p:sldIdLst>
    <p:sldId id="503" r:id="rId2"/>
    <p:sldId id="276" r:id="rId3"/>
    <p:sldId id="353" r:id="rId4"/>
    <p:sldId id="690" r:id="rId5"/>
    <p:sldId id="723" r:id="rId6"/>
    <p:sldId id="601" r:id="rId7"/>
    <p:sldId id="602" r:id="rId8"/>
    <p:sldId id="603" r:id="rId9"/>
    <p:sldId id="604" r:id="rId10"/>
    <p:sldId id="605" r:id="rId11"/>
    <p:sldId id="606" r:id="rId12"/>
    <p:sldId id="607" r:id="rId13"/>
    <p:sldId id="608" r:id="rId14"/>
    <p:sldId id="609" r:id="rId15"/>
    <p:sldId id="722" r:id="rId16"/>
    <p:sldId id="611" r:id="rId17"/>
    <p:sldId id="612" r:id="rId18"/>
    <p:sldId id="613" r:id="rId19"/>
    <p:sldId id="680" r:id="rId20"/>
    <p:sldId id="725" r:id="rId21"/>
    <p:sldId id="727" r:id="rId22"/>
    <p:sldId id="728" r:id="rId23"/>
    <p:sldId id="726" r:id="rId24"/>
    <p:sldId id="633" r:id="rId25"/>
    <p:sldId id="504" r:id="rId26"/>
    <p:sldId id="50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Интелектуална собственост" id="{66DCFE1F-60FD-44F2-BE82-706DDBC14898}">
          <p14:sldIdLst>
            <p14:sldId id="353"/>
            <p14:sldId id="690"/>
            <p14:sldId id="723"/>
          </p14:sldIdLst>
        </p14:section>
        <p14:section name="Авторски права в интернет" id="{91F85B97-56A2-43F8-8FA0-C3CED2958F53}">
          <p14:sldIdLst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͏Лицензионни споразумения" id="{EF5B4749-7F21-4F49-8B65-8393D693175D}">
          <p14:sldIdLst>
            <p14:sldId id="608"/>
            <p14:sldId id="609"/>
            <p14:sldId id="722"/>
          </p14:sldIdLst>
        </p14:section>
        <p14:section name="Общ публичен лиценз" id="{37BEF555-DC52-44A4-A2DD-E4F37629FC95}">
          <p14:sldIdLst>
            <p14:sldId id="611"/>
            <p14:sldId id="612"/>
            <p14:sldId id="613"/>
          </p14:sldIdLst>
        </p14:section>
        <p14:section name="Пример" id="{84AE8ACC-8579-5941-B81E-E0775AEB5B07}">
          <p14:sldIdLst>
            <p14:sldId id="680"/>
            <p14:sldId id="725"/>
            <p14:sldId id="727"/>
            <p14:sldId id="728"/>
            <p14:sldId id="726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 autoAdjust="0"/>
    <p:restoredTop sz="95188" autoAdjust="0"/>
  </p:normalViewPr>
  <p:slideViewPr>
    <p:cSldViewPr showGuides="1">
      <p:cViewPr varScale="1">
        <p:scale>
          <a:sx n="109" d="100"/>
          <a:sy n="109" d="100"/>
        </p:scale>
        <p:origin x="320" y="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24.04.25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5747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bg.wikipedia.org/wiki/Firefox&amp;psig=AOvVaw2N8GhJ2RBhwSJzCXx1gSBt&amp;ust=1727364906833000&amp;source=images&amp;cd=vfe&amp;opi=89978449&amp;ved=0CBQQjRxqFwoTCJDV7e613ogDFQAAAAAdAAAAABAE" TargetMode="External"/><Relationship Id="rId7" Type="http://schemas.openxmlformats.org/officeDocument/2006/relationships/image" Target="../media/image42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" TargetMode="External"/><Relationship Id="rId2" Type="http://schemas.openxmlformats.org/officeDocument/2006/relationships/hyperlink" Target="https://pexels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reepik.com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sz="3800" dirty="0"/>
              <a:t>Авторски права и лицензионни споразумения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4200" dirty="0"/>
              <a:t>Интелектуална собственост и правни аспекти</a:t>
            </a:r>
            <a:endParaRPr lang="en-US" sz="4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38128"/>
            <a:ext cx="1897168" cy="885072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3960761-08B6-9F8D-831E-AC89502886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185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b="1" dirty="0"/>
              <a:t>Обектите</a:t>
            </a:r>
            <a:r>
              <a:rPr lang="ru-RU" dirty="0"/>
              <a:t> на </a:t>
            </a:r>
            <a:r>
              <a:rPr lang="ru-RU" b="1" dirty="0"/>
              <a:t>авторско право </a:t>
            </a:r>
            <a:r>
              <a:rPr lang="ru-RU" dirty="0"/>
              <a:t>се разпознават по </a:t>
            </a:r>
            <a:r>
              <a:rPr lang="ru-RU" b="1" dirty="0">
                <a:solidFill>
                  <a:schemeClr val="bg1"/>
                </a:solidFill>
              </a:rPr>
              <a:t>идентификационния символ</a:t>
            </a:r>
          </a:p>
          <a:p>
            <a:pPr lvl="1"/>
            <a:r>
              <a:rPr lang="ru-RU" dirty="0"/>
              <a:t>Този символ най-често се поставя в </a:t>
            </a:r>
            <a:r>
              <a:rPr lang="ru-RU" b="1" dirty="0">
                <a:solidFill>
                  <a:schemeClr val="bg1"/>
                </a:solidFill>
              </a:rPr>
              <a:t>долния край </a:t>
            </a:r>
            <a:r>
              <a:rPr lang="ru-RU" dirty="0"/>
              <a:t>на </a:t>
            </a:r>
            <a:r>
              <a:rPr lang="ru-RU" b="1" dirty="0"/>
              <a:t>произведението</a:t>
            </a:r>
          </a:p>
          <a:p>
            <a:pPr lvl="1"/>
            <a:r>
              <a:rPr lang="ru-RU" dirty="0"/>
              <a:t>Символът произлиза от "</a:t>
            </a:r>
            <a:r>
              <a:rPr lang="ru-RU" b="1" dirty="0">
                <a:solidFill>
                  <a:schemeClr val="bg1"/>
                </a:solidFill>
              </a:rPr>
              <a:t>copyright</a:t>
            </a:r>
            <a:r>
              <a:rPr lang="ru-RU" dirty="0"/>
              <a:t>", което в превод означава "</a:t>
            </a:r>
            <a:r>
              <a:rPr lang="ru-RU" b="1" dirty="0"/>
              <a:t>авторско право</a:t>
            </a:r>
            <a:r>
              <a:rPr lang="ru-RU" dirty="0"/>
              <a:t>"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Идентифициране на обекти на авторско право</a:t>
            </a:r>
            <a:endParaRPr lang="en-US" dirty="0"/>
          </a:p>
        </p:txBody>
      </p:sp>
      <p:pic>
        <p:nvPicPr>
          <p:cNvPr id="5124" name="Picture 4" descr="Copyright Logo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450" y="4394800"/>
            <a:ext cx="3600000" cy="22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3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097461" cy="5528766"/>
          </a:xfrm>
        </p:spPr>
        <p:txBody>
          <a:bodyPr>
            <a:normAutofit/>
          </a:bodyPr>
          <a:lstStyle/>
          <a:p>
            <a:r>
              <a:rPr lang="bg-BG" dirty="0"/>
              <a:t>Използването на </a:t>
            </a:r>
            <a:r>
              <a:rPr lang="bg-BG" b="1" dirty="0"/>
              <a:t>чужда информация </a:t>
            </a:r>
            <a:r>
              <a:rPr lang="bg-BG" dirty="0"/>
              <a:t>(графика, текст и т.н.) в </a:t>
            </a:r>
            <a:r>
              <a:rPr lang="bg-BG" b="1" dirty="0"/>
              <a:t>документ</a:t>
            </a:r>
            <a:r>
              <a:rPr lang="bg-BG" dirty="0"/>
              <a:t> се нарича </a:t>
            </a:r>
            <a:r>
              <a:rPr lang="bg-BG" b="1" dirty="0">
                <a:solidFill>
                  <a:schemeClr val="bg1"/>
                </a:solidFill>
              </a:rPr>
              <a:t>цитиране</a:t>
            </a:r>
          </a:p>
          <a:p>
            <a:r>
              <a:rPr lang="bg-BG" dirty="0"/>
              <a:t>При </a:t>
            </a:r>
            <a:r>
              <a:rPr lang="bg-BG" b="1" dirty="0"/>
              <a:t>цитиране</a:t>
            </a:r>
            <a:r>
              <a:rPr lang="bg-BG" dirty="0"/>
              <a:t> трябва да:</a:t>
            </a:r>
          </a:p>
          <a:p>
            <a:pPr lvl="1"/>
            <a:r>
              <a:rPr lang="bg-BG" dirty="0"/>
              <a:t>Посочим </a:t>
            </a:r>
            <a:r>
              <a:rPr lang="bg-BG" b="1" dirty="0">
                <a:solidFill>
                  <a:schemeClr val="bg1"/>
                </a:solidFill>
              </a:rPr>
              <a:t>името</a:t>
            </a:r>
            <a:r>
              <a:rPr lang="bg-BG" dirty="0"/>
              <a:t> на </a:t>
            </a:r>
            <a:r>
              <a:rPr lang="bg-BG" b="1" dirty="0"/>
              <a:t>автора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източника</a:t>
            </a:r>
            <a:r>
              <a:rPr lang="bg-BG" dirty="0"/>
              <a:t> на </a:t>
            </a:r>
            <a:r>
              <a:rPr lang="bg-BG" b="1" dirty="0"/>
              <a:t>информацията</a:t>
            </a:r>
          </a:p>
          <a:p>
            <a:pPr lvl="1"/>
            <a:r>
              <a:rPr lang="bg-BG" b="1" dirty="0"/>
              <a:t>Цитираният текст </a:t>
            </a:r>
            <a:r>
              <a:rPr lang="bg-BG" dirty="0"/>
              <a:t>трябва </a:t>
            </a:r>
            <a:r>
              <a:rPr lang="bg-BG" b="1" dirty="0">
                <a:solidFill>
                  <a:schemeClr val="bg1"/>
                </a:solidFill>
              </a:rPr>
              <a:t>да се отличава </a:t>
            </a:r>
            <a:r>
              <a:rPr lang="bg-BG" dirty="0"/>
              <a:t>от </a:t>
            </a:r>
            <a:r>
              <a:rPr lang="bg-BG" b="1" dirty="0"/>
              <a:t>останалата информация </a:t>
            </a:r>
            <a:r>
              <a:rPr lang="bg-BG" dirty="0"/>
              <a:t>в </a:t>
            </a:r>
            <a:r>
              <a:rPr lang="bg-BG" b="1" dirty="0"/>
              <a:t>документа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за цитиране на чужда информация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87863" y="4944731"/>
            <a:ext cx="3500054" cy="5228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dirty="0"/>
              <a:t>Снимка: </a:t>
            </a:r>
            <a:r>
              <a:rPr lang="en-US" dirty="0"/>
              <a:t>Viktor </a:t>
            </a:r>
            <a:r>
              <a:rPr lang="en-US" dirty="0" err="1"/>
              <a:t>Valchev</a:t>
            </a:r>
            <a:r>
              <a:rPr lang="bg-BG" dirty="0"/>
              <a:t>, </a:t>
            </a:r>
            <a:r>
              <a:rPr lang="en-US" dirty="0" err="1"/>
              <a:t>VikGallery</a:t>
            </a:r>
            <a:r>
              <a:rPr lang="bg-BG" dirty="0"/>
              <a:t>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5715"/>
          <a:stretch/>
        </p:blipFill>
        <p:spPr>
          <a:xfrm>
            <a:off x="8404404" y="1341218"/>
            <a:ext cx="3277965" cy="35071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66000" y="5706493"/>
            <a:ext cx="3743780" cy="82750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i="1" dirty="0"/>
              <a:t>"</a:t>
            </a:r>
            <a:r>
              <a:rPr lang="bg-BG" b="1" i="1" dirty="0"/>
              <a:t>Нещастието сплотява хората</a:t>
            </a:r>
            <a:r>
              <a:rPr lang="bg-BG" i="1" dirty="0"/>
              <a:t>" – Аристотел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829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419472" cy="5528766"/>
          </a:xfrm>
        </p:spPr>
        <p:txBody>
          <a:bodyPr>
            <a:normAutofit/>
          </a:bodyPr>
          <a:lstStyle/>
          <a:p>
            <a:r>
              <a:rPr lang="ru-RU" b="1" dirty="0"/>
              <a:t>Забранено</a:t>
            </a:r>
            <a:r>
              <a:rPr lang="ru-RU" dirty="0"/>
              <a:t> е </a:t>
            </a:r>
            <a:r>
              <a:rPr lang="ru-RU" b="1" dirty="0"/>
              <a:t>инсталирането</a:t>
            </a:r>
            <a:r>
              <a:rPr lang="ru-RU" dirty="0"/>
              <a:t> на платени програми </a:t>
            </a:r>
            <a:r>
              <a:rPr lang="ru-RU" b="1" dirty="0"/>
              <a:t>без </a:t>
            </a:r>
            <a:r>
              <a:rPr lang="ru-RU" b="1" dirty="0">
                <a:solidFill>
                  <a:schemeClr val="bg1"/>
                </a:solidFill>
              </a:rPr>
              <a:t>лиценз</a:t>
            </a:r>
          </a:p>
          <a:p>
            <a:pPr lvl="1"/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Лицензът</a:t>
            </a:r>
            <a:r>
              <a:rPr lang="ru-RU" dirty="0"/>
              <a:t> разрешава </a:t>
            </a:r>
            <a:r>
              <a:rPr lang="ru-RU" b="1" dirty="0"/>
              <a:t>законното използване</a:t>
            </a:r>
            <a:r>
              <a:rPr lang="ru-RU" dirty="0"/>
              <a:t> на продукта</a:t>
            </a:r>
          </a:p>
          <a:p>
            <a:r>
              <a:rPr lang="ru-RU" b="1" dirty="0"/>
              <a:t>Свалянето</a:t>
            </a:r>
            <a:r>
              <a:rPr lang="ru-RU" dirty="0"/>
              <a:t> на </a:t>
            </a:r>
            <a:r>
              <a:rPr lang="ru-RU" b="1" dirty="0"/>
              <a:t>филми</a:t>
            </a:r>
            <a:r>
              <a:rPr lang="ru-RU" dirty="0"/>
              <a:t> и </a:t>
            </a:r>
            <a:r>
              <a:rPr lang="ru-RU" b="1" dirty="0"/>
              <a:t>музика</a:t>
            </a:r>
            <a:r>
              <a:rPr lang="ru-RU" dirty="0"/>
              <a:t> е позволено само от </a:t>
            </a:r>
            <a:r>
              <a:rPr lang="ru-RU" b="1" dirty="0">
                <a:solidFill>
                  <a:schemeClr val="bg1"/>
                </a:solidFill>
              </a:rPr>
              <a:t>оторизирани сайтове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Те трябва да са о</a:t>
            </a:r>
            <a:r>
              <a:rPr lang="ru-RU" b="1" dirty="0"/>
              <a:t>добрени</a:t>
            </a:r>
            <a:r>
              <a:rPr lang="ru-RU" dirty="0"/>
              <a:t> от </a:t>
            </a:r>
            <a:r>
              <a:rPr lang="ru-RU" b="1" dirty="0"/>
              <a:t>притежателите</a:t>
            </a:r>
            <a:r>
              <a:rPr lang="ru-RU" dirty="0"/>
              <a:t> на </a:t>
            </a:r>
            <a:r>
              <a:rPr lang="ru-RU" b="1" dirty="0"/>
              <a:t>авторските права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Използване на софтуер, филми и музика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06000" y="4283158"/>
            <a:ext cx="4005000" cy="2252813"/>
            <a:chOff x="6636000" y="4472078"/>
            <a:chExt cx="4005000" cy="2252813"/>
          </a:xfrm>
        </p:grpSpPr>
        <p:pic>
          <p:nvPicPr>
            <p:cNvPr id="7173" name="Picture 5" descr="Zamunda излезе с официална позиция след съдебните драми - Webcafe.b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6000" y="4472078"/>
              <a:ext cx="4005000" cy="225281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5" name="Picture 7" descr="File:X mark.svg - Wikimedia Commons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6625" y="4673758"/>
              <a:ext cx="3003750" cy="1886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7" name="Picture 9" descr="What Are Software License? | SI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12" y="1314000"/>
            <a:ext cx="3594375" cy="275643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Creative Commons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͏Лицензионни споразумения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00" y="1899000"/>
            <a:ext cx="3051375" cy="16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3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͏</a:t>
            </a:r>
            <a:r>
              <a:rPr lang="ru-RU" b="1" dirty="0">
                <a:solidFill>
                  <a:schemeClr val="bg1"/>
                </a:solidFill>
              </a:rPr>
              <a:t>Creative Commons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b="1" dirty="0"/>
              <a:t>нетърговска организация</a:t>
            </a:r>
            <a:r>
              <a:rPr lang="ru-RU" dirty="0"/>
              <a:t>, предлагаща </a:t>
            </a:r>
            <a:r>
              <a:rPr lang="ru-RU" b="1" dirty="0">
                <a:solidFill>
                  <a:schemeClr val="bg1"/>
                </a:solidFill>
              </a:rPr>
              <a:t>безплатни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типове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договори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/>
              <a:t>(</a:t>
            </a:r>
            <a:r>
              <a:rPr lang="bg-BG" b="1" dirty="0"/>
              <a:t>публични</a:t>
            </a:r>
            <a:r>
              <a:rPr lang="ru-RU" b="1" dirty="0"/>
              <a:t> </a:t>
            </a:r>
            <a:r>
              <a:rPr lang="bg-BG" b="1" dirty="0"/>
              <a:t>лицензи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ru-RU" dirty="0"/>
              <a:t>Тези лицензи помагат на </a:t>
            </a:r>
            <a:r>
              <a:rPr lang="ru-RU" b="1" dirty="0"/>
              <a:t>авторите</a:t>
            </a:r>
            <a:r>
              <a:rPr lang="ru-RU" dirty="0"/>
              <a:t> да определят</a:t>
            </a:r>
            <a:r>
              <a:rPr lang="ru-RU" b="1" dirty="0"/>
              <a:t> </a:t>
            </a:r>
            <a:r>
              <a:rPr lang="ru-RU" b="1" dirty="0">
                <a:solidFill>
                  <a:schemeClr val="bg1"/>
                </a:solidFill>
              </a:rPr>
              <a:t>правата</a:t>
            </a:r>
            <a:r>
              <a:rPr lang="ru-RU" b="1" dirty="0"/>
              <a:t> </a:t>
            </a:r>
            <a:r>
              <a:rPr lang="ru-RU" dirty="0"/>
              <a:t>и </a:t>
            </a:r>
            <a:r>
              <a:rPr lang="ru-RU" b="1" dirty="0">
                <a:solidFill>
                  <a:schemeClr val="bg1"/>
                </a:solidFill>
              </a:rPr>
              <a:t>задълженията</a:t>
            </a:r>
            <a:r>
              <a:rPr lang="ru-RU" dirty="0"/>
              <a:t> на </a:t>
            </a:r>
            <a:r>
              <a:rPr lang="ru-RU" b="1" dirty="0"/>
              <a:t>потребителите</a:t>
            </a:r>
            <a:endParaRPr lang="en-US" b="1" dirty="0"/>
          </a:p>
          <a:p>
            <a:pPr lvl="1"/>
            <a:r>
              <a:rPr lang="ru-RU" b="1" dirty="0"/>
              <a:t>Означението</a:t>
            </a:r>
            <a:r>
              <a:rPr lang="ru-RU" dirty="0"/>
              <a:t> на </a:t>
            </a:r>
            <a:r>
              <a:rPr lang="ru-RU" b="1" dirty="0"/>
              <a:t>лиценза</a:t>
            </a:r>
            <a:r>
              <a:rPr lang="ru-RU" dirty="0"/>
              <a:t> се поставя </a:t>
            </a:r>
            <a:r>
              <a:rPr lang="ru-RU" b="1" dirty="0">
                <a:solidFill>
                  <a:schemeClr val="bg1"/>
                </a:solidFill>
              </a:rPr>
              <a:t>до обекта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/>
              <a:t>на </a:t>
            </a:r>
            <a:r>
              <a:rPr lang="ru-RU" b="1" dirty="0"/>
              <a:t>авторско право </a:t>
            </a:r>
            <a:r>
              <a:rPr lang="ru-RU" dirty="0"/>
              <a:t>(</a:t>
            </a:r>
            <a:r>
              <a:rPr lang="bg-BG" dirty="0"/>
              <a:t>фотографии</a:t>
            </a:r>
            <a:r>
              <a:rPr lang="ru-RU" dirty="0"/>
              <a:t>, анимации и т.н.)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Creative Commons и публични лицензи</a:t>
            </a:r>
            <a:endParaRPr lang="en-US" dirty="0"/>
          </a:p>
        </p:txBody>
      </p:sp>
      <p:pic>
        <p:nvPicPr>
          <p:cNvPr id="8196" name="Picture 4" descr="Can You Revoke a Creative Commons License? - Lireo Desig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000" y="5028413"/>
            <a:ext cx="5310000" cy="12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0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803586" y="6552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Договори в </a:t>
            </a:r>
            <a:r>
              <a:rPr lang="en-US" dirty="0"/>
              <a:t>Creative Commons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270182" y="1269000"/>
          <a:ext cx="11651637" cy="53508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2068">
                  <a:extLst>
                    <a:ext uri="{9D8B030D-6E8A-4147-A177-3AD203B41FA5}">
                      <a16:colId xmlns:a16="http://schemas.microsoft.com/office/drawing/2014/main" val="422122316"/>
                    </a:ext>
                  </a:extLst>
                </a:gridCol>
                <a:gridCol w="1739969">
                  <a:extLst>
                    <a:ext uri="{9D8B030D-6E8A-4147-A177-3AD203B41FA5}">
                      <a16:colId xmlns:a16="http://schemas.microsoft.com/office/drawing/2014/main" val="1461651857"/>
                    </a:ext>
                  </a:extLst>
                </a:gridCol>
                <a:gridCol w="3414600">
                  <a:extLst>
                    <a:ext uri="{9D8B030D-6E8A-4147-A177-3AD203B41FA5}">
                      <a16:colId xmlns:a16="http://schemas.microsoft.com/office/drawing/2014/main" val="859241849"/>
                    </a:ext>
                  </a:extLst>
                </a:gridCol>
                <a:gridCol w="3915000">
                  <a:extLst>
                    <a:ext uri="{9D8B030D-6E8A-4147-A177-3AD203B41FA5}">
                      <a16:colId xmlns:a16="http://schemas.microsoft.com/office/drawing/2014/main" val="1661762633"/>
                    </a:ext>
                  </a:extLst>
                </a:gridCol>
              </a:tblGrid>
              <a:tr h="598874"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Символ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Означение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Позволява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Трябва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2744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0207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-SA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запазя лиценза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66863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-ND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Спомена автора и не променям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742838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</a:t>
                      </a:r>
                      <a:r>
                        <a:rPr lang="bg-BG" sz="2000" dirty="0"/>
                        <a:t>не</a:t>
                      </a:r>
                      <a:r>
                        <a:rPr lang="bg-BG" sz="2000" baseline="0" dirty="0"/>
                        <a:t>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855199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BY-NC-SA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запазя същия лиценз, не печеля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25567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BY-NC-ND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не променям,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не печеля, запазя същия лиценз</a:t>
                      </a:r>
                      <a:endParaRPr lang="en-US" sz="2000" baseline="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08731"/>
                  </a:ext>
                </a:extLst>
              </a:tr>
            </a:tbl>
          </a:graphicData>
        </a:graphic>
      </p:graphicFrame>
      <p:pic>
        <p:nvPicPr>
          <p:cNvPr id="9220" name="Picture 4" descr="https://mirrors.creativecommons.org/presskit/buttons/88x31/png/b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192186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mirrors.creativecommons.org/presskit/buttons/88x31/png/by-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2715885"/>
            <a:ext cx="1980000" cy="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mirrors.creativecommons.org/presskit/buttons/88x31/png/by-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350814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mirrors.creativecommons.org/presskit/buttons/88x31/png/by-n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429725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mirrors.creativecommons.org/presskit/buttons/88x31/png/by-nc-s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08949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s://mirrors.creativecommons.org/presskit/buttons/88x31/png/by-nc-n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878600"/>
            <a:ext cx="1980000" cy="6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GNU General Public License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Общ публичен лиценз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1359000"/>
            <a:ext cx="2692818" cy="269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4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GNU General Public License </a:t>
            </a:r>
            <a:r>
              <a:rPr lang="en-US" b="1" dirty="0"/>
              <a:t>(</a:t>
            </a:r>
            <a:r>
              <a:rPr lang="bg-BG" b="1" dirty="0"/>
              <a:t>Общ публичен лиценз</a:t>
            </a:r>
            <a:r>
              <a:rPr lang="en-US" b="1" dirty="0"/>
              <a:t>)</a:t>
            </a:r>
            <a:r>
              <a:rPr lang="bg-BG" b="1" dirty="0"/>
              <a:t> </a:t>
            </a:r>
            <a:r>
              <a:rPr lang="bg-BG" dirty="0"/>
              <a:t>– </a:t>
            </a:r>
            <a:r>
              <a:rPr lang="bg-BG" b="1" dirty="0"/>
              <a:t>документ</a:t>
            </a:r>
            <a:r>
              <a:rPr lang="bg-BG" dirty="0"/>
              <a:t>, който гарантира </a:t>
            </a:r>
            <a:r>
              <a:rPr lang="bg-BG" b="1" dirty="0"/>
              <a:t>права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  <a:r>
              <a:rPr lang="bg-BG" dirty="0"/>
              <a:t> за даден </a:t>
            </a:r>
            <a:r>
              <a:rPr lang="bg-BG" b="1" dirty="0"/>
              <a:t>софтуер</a:t>
            </a:r>
            <a:endParaRPr lang="ru-RU" b="1" dirty="0"/>
          </a:p>
          <a:p>
            <a:r>
              <a:rPr lang="bg-BG" b="1" dirty="0"/>
              <a:t>Потребителите</a:t>
            </a:r>
            <a:r>
              <a:rPr lang="ru-RU" dirty="0"/>
              <a:t> могат да:</a:t>
            </a:r>
          </a:p>
          <a:p>
            <a:pPr lvl="1"/>
            <a:r>
              <a:rPr lang="ru-RU" b="1" dirty="0"/>
              <a:t>Ползват програмата </a:t>
            </a:r>
            <a:r>
              <a:rPr lang="ru-RU" dirty="0"/>
              <a:t>за каквато и да е цел</a:t>
            </a:r>
          </a:p>
          <a:p>
            <a:pPr lvl="1"/>
            <a:r>
              <a:rPr lang="ru-RU" b="1" dirty="0"/>
              <a:t>Изучават</a:t>
            </a:r>
            <a:r>
              <a:rPr lang="ru-RU" dirty="0"/>
              <a:t> как работи</a:t>
            </a:r>
          </a:p>
          <a:p>
            <a:pPr lvl="1"/>
            <a:r>
              <a:rPr lang="ru-RU" b="1" dirty="0"/>
              <a:t>Променят</a:t>
            </a:r>
            <a:r>
              <a:rPr lang="ru-RU" dirty="0"/>
              <a:t> програмата</a:t>
            </a:r>
          </a:p>
          <a:p>
            <a:pPr lvl="1"/>
            <a:r>
              <a:rPr lang="ru-RU" b="1" dirty="0"/>
              <a:t>Разпространяват</a:t>
            </a:r>
            <a:r>
              <a:rPr lang="ru-RU" dirty="0"/>
              <a:t> копия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GNU General Public License</a:t>
            </a:r>
          </a:p>
        </p:txBody>
      </p:sp>
      <p:pic>
        <p:nvPicPr>
          <p:cNvPr id="11272" name="Picture 8" descr="undefined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00" y="4464000"/>
            <a:ext cx="3872447" cy="192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18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Най-известните </a:t>
            </a:r>
            <a:r>
              <a:rPr lang="bg-BG" b="1" dirty="0"/>
              <a:t>програми</a:t>
            </a:r>
            <a:r>
              <a:rPr lang="bg-BG" dirty="0"/>
              <a:t> с </a:t>
            </a:r>
            <a:r>
              <a:rPr lang="en-US" b="1" dirty="0">
                <a:solidFill>
                  <a:schemeClr val="bg1"/>
                </a:solidFill>
              </a:rPr>
              <a:t>GPL</a:t>
            </a:r>
            <a:r>
              <a:rPr lang="en-US" dirty="0"/>
              <a:t> </a:t>
            </a:r>
            <a:r>
              <a:rPr lang="bg-BG" dirty="0"/>
              <a:t>са: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Firefox</a:t>
            </a:r>
          </a:p>
          <a:p>
            <a:pPr lvl="1"/>
            <a:r>
              <a:rPr lang="en-US" dirty="0"/>
              <a:t>Inkscape</a:t>
            </a:r>
          </a:p>
          <a:p>
            <a:pPr lvl="1"/>
            <a:r>
              <a:rPr lang="en-US" dirty="0"/>
              <a:t>GIMP</a:t>
            </a:r>
          </a:p>
          <a:p>
            <a:pPr lvl="1"/>
            <a:r>
              <a:rPr lang="en-US" dirty="0"/>
              <a:t>Audacity</a:t>
            </a:r>
          </a:p>
          <a:p>
            <a:pPr marL="442912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Продукти с </a:t>
            </a:r>
            <a:r>
              <a:rPr lang="en-US" dirty="0"/>
              <a:t>GPL</a:t>
            </a:r>
          </a:p>
        </p:txBody>
      </p:sp>
      <p:pic>
        <p:nvPicPr>
          <p:cNvPr id="12290" name="Picture 2" descr="Linux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89" y="2052263"/>
            <a:ext cx="1796976" cy="21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refox – Уикипедия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05" y="2025526"/>
            <a:ext cx="2100616" cy="218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Inkscape – Уикипедия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261" y="1908526"/>
            <a:ext cx="2416891" cy="24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GIMP – Уикипедия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6" b="7696"/>
          <a:stretch/>
        </p:blipFill>
        <p:spPr bwMode="auto">
          <a:xfrm>
            <a:off x="4695634" y="4547032"/>
            <a:ext cx="2856001" cy="221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Audacity: An audio editing tool - Cyber-Seniors Inc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00" y="4266953"/>
            <a:ext cx="2430000" cy="2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9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Намиране на изображения онлайн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2C72F-F588-FD44-E60C-F79FC38CC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55" y="1792353"/>
            <a:ext cx="2605689" cy="173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Интелектуална собственост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Описание</a:t>
            </a:r>
            <a:r>
              <a:rPr lang="bg-BG" sz="3800" dirty="0"/>
              <a:t>,</a:t>
            </a:r>
            <a:r>
              <a:rPr lang="bg-BG" sz="3800" b="1" dirty="0"/>
              <a:t> основни форми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Авторски права </a:t>
            </a:r>
            <a:r>
              <a:rPr lang="bg-BG" sz="4000" dirty="0"/>
              <a:t>в </a:t>
            </a:r>
            <a:r>
              <a:rPr lang="bg-BG" sz="4000" b="1" dirty="0"/>
              <a:t>интернет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Лицензионни споразумения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Общ </a:t>
            </a:r>
            <a:r>
              <a:rPr lang="bg-BG" sz="4000" b="1" dirty="0">
                <a:solidFill>
                  <a:schemeClr val="bg1"/>
                </a:solidFill>
              </a:rPr>
              <a:t>публичен лиценз</a:t>
            </a:r>
          </a:p>
          <a:p>
            <a:pPr>
              <a:buClr>
                <a:schemeClr val="tx1"/>
              </a:buClr>
            </a:pPr>
            <a:r>
              <a:rPr lang="en-US" sz="4000" dirty="0"/>
              <a:t>​​​</a:t>
            </a:r>
            <a:r>
              <a:rPr lang="en-US" sz="4200" dirty="0"/>
              <a:t>​</a:t>
            </a:r>
            <a:r>
              <a:rPr lang="bg-BG" sz="4000" b="1" dirty="0"/>
              <a:t>Пример</a:t>
            </a:r>
            <a:r>
              <a:rPr lang="en-US" sz="4000" b="1" dirty="0"/>
              <a:t>:</a:t>
            </a:r>
            <a:r>
              <a:rPr lang="bg-BG" sz="4000" b="1" dirty="0"/>
              <a:t> </a:t>
            </a:r>
            <a:r>
              <a:rPr lang="bg-BG" sz="4000" dirty="0"/>
              <a:t>Намиране на изображения онлайн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на изображение в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Нека влезем в сайта </a:t>
            </a:r>
            <a:r>
              <a:rPr lang="en-GB" sz="3200" dirty="0">
                <a:hlinkClick r:id="rId2"/>
              </a:rPr>
              <a:t>https://unsplash.com</a:t>
            </a:r>
            <a:r>
              <a:rPr lang="bg-BG" sz="3200" dirty="0"/>
              <a:t> и намерим </a:t>
            </a:r>
            <a:r>
              <a:rPr lang="bg-BG" sz="3200" b="1" dirty="0"/>
              <a:t>изображение</a:t>
            </a:r>
            <a:r>
              <a:rPr lang="bg-BG" sz="3200" dirty="0"/>
              <a:t> с </a:t>
            </a:r>
            <a:r>
              <a:rPr lang="bg-BG" sz="3200" b="1" dirty="0"/>
              <a:t>природа</a:t>
            </a:r>
          </a:p>
          <a:p>
            <a:r>
              <a:rPr lang="bg-BG" sz="3200" dirty="0"/>
              <a:t>В </a:t>
            </a:r>
            <a:r>
              <a:rPr lang="bg-BG" sz="3200" b="1" dirty="0"/>
              <a:t>търсачката</a:t>
            </a:r>
            <a:r>
              <a:rPr lang="bg-BG" sz="3200" dirty="0"/>
              <a:t> пишем </a:t>
            </a:r>
            <a:r>
              <a:rPr lang="en-US" sz="3200" b="1" dirty="0">
                <a:solidFill>
                  <a:schemeClr val="bg1"/>
                </a:solidFill>
              </a:rPr>
              <a:t>nature</a:t>
            </a:r>
            <a:endParaRPr lang="bg-BG" sz="3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30B8B-2B97-E9C8-8A27-FBEABC16C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9" y="4194000"/>
            <a:ext cx="5836871" cy="6646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7C8225-2540-A14E-13D8-A9B4DC78C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00" y="1856884"/>
            <a:ext cx="3690000" cy="47901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3525CC86-9759-2940-8BA5-A806DBDAE313}"/>
              </a:ext>
            </a:extLst>
          </p:cNvPr>
          <p:cNvSpPr/>
          <p:nvPr/>
        </p:nvSpPr>
        <p:spPr>
          <a:xfrm>
            <a:off x="6322469" y="4107246"/>
            <a:ext cx="1122062" cy="8381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343159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Избиране на изображение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075598" cy="5528766"/>
          </a:xfrm>
        </p:spPr>
        <p:txBody>
          <a:bodyPr>
            <a:normAutofit/>
          </a:bodyPr>
          <a:lstStyle/>
          <a:p>
            <a:r>
              <a:rPr lang="bg-BG" sz="3500" dirty="0"/>
              <a:t>Избираме </a:t>
            </a:r>
            <a:r>
              <a:rPr lang="bg-BG" sz="3500" b="1" dirty="0"/>
              <a:t>изображение</a:t>
            </a:r>
            <a:r>
              <a:rPr lang="bg-BG" sz="3500" dirty="0"/>
              <a:t> и кликаме </a:t>
            </a:r>
            <a:r>
              <a:rPr lang="bg-BG" sz="3500" b="1" dirty="0"/>
              <a:t>върху него</a:t>
            </a:r>
          </a:p>
          <a:p>
            <a:r>
              <a:rPr lang="bg-BG" sz="3500" dirty="0"/>
              <a:t>Виждаме, че </a:t>
            </a:r>
            <a:r>
              <a:rPr lang="bg-BG" sz="3500" b="1" dirty="0"/>
              <a:t>може</a:t>
            </a:r>
            <a:r>
              <a:rPr lang="bg-BG" sz="3500" dirty="0"/>
              <a:t> да се използва </a:t>
            </a:r>
            <a:r>
              <a:rPr lang="bg-BG" sz="3500" b="1" dirty="0"/>
              <a:t>под лиценза</a:t>
            </a:r>
            <a:r>
              <a:rPr lang="bg-BG" sz="3500" dirty="0"/>
              <a:t> на </a:t>
            </a:r>
            <a:r>
              <a:rPr lang="en-US" sz="3500" b="1" dirty="0">
                <a:solidFill>
                  <a:schemeClr val="bg1"/>
                </a:solidFill>
              </a:rPr>
              <a:t>Unsplash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F74B7-3254-3451-2B01-1365409FD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1218233"/>
            <a:ext cx="3671872" cy="54355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964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Запознаване с лиценза на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Този лиценз позволява </a:t>
            </a:r>
            <a:r>
              <a:rPr lang="bg-BG" sz="3200" b="1" dirty="0">
                <a:solidFill>
                  <a:schemeClr val="bg1"/>
                </a:solidFill>
              </a:rPr>
              <a:t>безплатно ползване </a:t>
            </a:r>
            <a:r>
              <a:rPr lang="bg-BG" sz="3200" dirty="0"/>
              <a:t>за </a:t>
            </a:r>
            <a:r>
              <a:rPr lang="bg-BG" sz="3200" b="1" dirty="0"/>
              <a:t>комерсиални</a:t>
            </a:r>
            <a:r>
              <a:rPr lang="bg-BG" sz="3200" dirty="0"/>
              <a:t> и </a:t>
            </a:r>
            <a:r>
              <a:rPr lang="bg-BG" sz="3200" b="1" dirty="0"/>
              <a:t>некомерсиални</a:t>
            </a:r>
            <a:r>
              <a:rPr lang="bg-BG" sz="3200" dirty="0"/>
              <a:t> нужди </a:t>
            </a:r>
            <a:r>
              <a:rPr lang="bg-BG" sz="3200" b="1" dirty="0">
                <a:solidFill>
                  <a:schemeClr val="bg1"/>
                </a:solidFill>
              </a:rPr>
              <a:t>без споменаване </a:t>
            </a:r>
            <a:r>
              <a:rPr lang="bg-BG" sz="3200" dirty="0"/>
              <a:t>на </a:t>
            </a:r>
            <a:r>
              <a:rPr lang="bg-BG" sz="3200" b="1" dirty="0"/>
              <a:t>автора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B1E3B-57DE-FD8A-F623-BB8DB9190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08" y="2335211"/>
            <a:ext cx="5456784" cy="43896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063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Още сайтове за безплатни изображения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GB" sz="3800" dirty="0"/>
              <a:t>Pexels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2"/>
              </a:rPr>
              <a:t>https://pexels.com</a:t>
            </a:r>
            <a:r>
              <a:rPr lang="en-GB" sz="3800" dirty="0"/>
              <a:t> </a:t>
            </a:r>
          </a:p>
          <a:p>
            <a:r>
              <a:rPr lang="en-GB" sz="3800" dirty="0"/>
              <a:t>Pixabay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3"/>
              </a:rPr>
              <a:t>https://pixabay.com</a:t>
            </a:r>
            <a:endParaRPr lang="en-GB" sz="3800" dirty="0"/>
          </a:p>
          <a:p>
            <a:r>
              <a:rPr lang="en-GB" sz="3800" dirty="0"/>
              <a:t>Freepik</a:t>
            </a:r>
            <a:r>
              <a:rPr lang="en-US" sz="3800" dirty="0"/>
              <a:t>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4"/>
              </a:rPr>
              <a:t>https://freepik.com</a:t>
            </a:r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50282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Интелектуална собственост </a:t>
            </a:r>
            <a:r>
              <a:rPr lang="en-US" sz="2400" dirty="0"/>
              <a:t>== </a:t>
            </a:r>
            <a:r>
              <a:rPr lang="bg-BG" sz="2400" b="1" dirty="0"/>
              <a:t>правото</a:t>
            </a:r>
            <a:r>
              <a:rPr lang="bg-BG" sz="2400" dirty="0"/>
              <a:t> върху </a:t>
            </a:r>
            <a:r>
              <a:rPr lang="bg-BG" sz="2400" b="1" dirty="0"/>
              <a:t>нематериални творби</a:t>
            </a:r>
            <a:r>
              <a:rPr lang="bg-BG" sz="2400" dirty="0"/>
              <a:t> на ума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200" b="1" dirty="0">
                <a:solidFill>
                  <a:schemeClr val="bg2"/>
                </a:solidFill>
              </a:rPr>
              <a:t>Авторски права </a:t>
            </a:r>
            <a:r>
              <a:rPr lang="bg-BG" sz="2200" dirty="0">
                <a:solidFill>
                  <a:schemeClr val="bg2"/>
                </a:solidFill>
              </a:rPr>
              <a:t>– защита на </a:t>
            </a:r>
            <a:r>
              <a:rPr lang="bg-BG" sz="2200" b="1" dirty="0">
                <a:solidFill>
                  <a:schemeClr val="bg2"/>
                </a:solidFill>
              </a:rPr>
              <a:t>произведения</a:t>
            </a:r>
            <a:r>
              <a:rPr lang="bg-BG" sz="2200" dirty="0">
                <a:solidFill>
                  <a:schemeClr val="bg2"/>
                </a:solidFill>
              </a:rPr>
              <a:t> на </a:t>
            </a:r>
            <a:r>
              <a:rPr lang="bg-BG" sz="2200" b="1" dirty="0">
                <a:solidFill>
                  <a:schemeClr val="bg2"/>
                </a:solidFill>
              </a:rPr>
              <a:t>изкуството</a:t>
            </a:r>
            <a:r>
              <a:rPr lang="bg-BG" sz="2200" dirty="0">
                <a:solidFill>
                  <a:schemeClr val="bg2"/>
                </a:solidFill>
              </a:rPr>
              <a:t>, </a:t>
            </a:r>
            <a:r>
              <a:rPr lang="bg-BG" sz="2200" b="1" dirty="0">
                <a:solidFill>
                  <a:schemeClr val="bg2"/>
                </a:solidFill>
              </a:rPr>
              <a:t>литература</a:t>
            </a:r>
            <a:r>
              <a:rPr lang="bg-BG" sz="2200" dirty="0">
                <a:solidFill>
                  <a:schemeClr val="bg2"/>
                </a:solidFill>
              </a:rPr>
              <a:t>, </a:t>
            </a:r>
            <a:r>
              <a:rPr lang="bg-BG" sz="2200" b="1" dirty="0">
                <a:solidFill>
                  <a:schemeClr val="bg2"/>
                </a:solidFill>
              </a:rPr>
              <a:t>музика</a:t>
            </a:r>
            <a:r>
              <a:rPr lang="bg-BG" sz="2200" dirty="0">
                <a:solidFill>
                  <a:schemeClr val="bg2"/>
                </a:solidFill>
              </a:rPr>
              <a:t>, </a:t>
            </a:r>
            <a:r>
              <a:rPr lang="bg-BG" sz="2200" b="1" dirty="0">
                <a:solidFill>
                  <a:schemeClr val="bg2"/>
                </a:solidFill>
              </a:rPr>
              <a:t>софтуер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200" b="1" dirty="0">
                <a:solidFill>
                  <a:schemeClr val="bg2"/>
                </a:solidFill>
              </a:rPr>
              <a:t>Патенти</a:t>
            </a:r>
            <a:r>
              <a:rPr lang="bg-BG" sz="2200" dirty="0">
                <a:solidFill>
                  <a:schemeClr val="bg2"/>
                </a:solidFill>
              </a:rPr>
              <a:t> – защита на </a:t>
            </a:r>
            <a:r>
              <a:rPr lang="bg-BG" sz="2200" b="1" dirty="0">
                <a:solidFill>
                  <a:schemeClr val="bg2"/>
                </a:solidFill>
              </a:rPr>
              <a:t>изобретения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200" b="1" dirty="0">
                <a:solidFill>
                  <a:schemeClr val="bg2"/>
                </a:solidFill>
              </a:rPr>
              <a:t>Търговски марки </a:t>
            </a:r>
            <a:r>
              <a:rPr lang="bg-BG" sz="2200" dirty="0">
                <a:solidFill>
                  <a:schemeClr val="bg2"/>
                </a:solidFill>
              </a:rPr>
              <a:t>– защита на </a:t>
            </a:r>
            <a:r>
              <a:rPr lang="bg-BG" sz="2200" b="1" dirty="0">
                <a:solidFill>
                  <a:schemeClr val="bg2"/>
                </a:solidFill>
              </a:rPr>
              <a:t>имена</a:t>
            </a:r>
            <a:r>
              <a:rPr lang="bg-BG" sz="2200" dirty="0">
                <a:solidFill>
                  <a:schemeClr val="bg2"/>
                </a:solidFill>
              </a:rPr>
              <a:t>, </a:t>
            </a:r>
            <a:r>
              <a:rPr lang="bg-BG" sz="2200" b="1" dirty="0">
                <a:solidFill>
                  <a:schemeClr val="bg2"/>
                </a:solidFill>
              </a:rPr>
              <a:t>лога</a:t>
            </a:r>
            <a:r>
              <a:rPr lang="bg-BG" sz="2200" dirty="0">
                <a:solidFill>
                  <a:schemeClr val="bg2"/>
                </a:solidFill>
              </a:rPr>
              <a:t>, </a:t>
            </a:r>
            <a:r>
              <a:rPr lang="bg-BG" sz="2200" b="1" dirty="0">
                <a:solidFill>
                  <a:schemeClr val="bg2"/>
                </a:solidFill>
              </a:rPr>
              <a:t>слогани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200" b="1" dirty="0">
                <a:solidFill>
                  <a:schemeClr val="bg2"/>
                </a:solidFill>
              </a:rPr>
              <a:t>Промишлен дизайн </a:t>
            </a:r>
            <a:r>
              <a:rPr lang="bg-BG" sz="2200" dirty="0">
                <a:solidFill>
                  <a:schemeClr val="bg2"/>
                </a:solidFill>
              </a:rPr>
              <a:t>– защита на </a:t>
            </a:r>
            <a:r>
              <a:rPr lang="bg-BG" sz="2200" b="1" dirty="0">
                <a:solidFill>
                  <a:schemeClr val="bg2"/>
                </a:solidFill>
              </a:rPr>
              <a:t>външния вид </a:t>
            </a:r>
            <a:r>
              <a:rPr lang="bg-BG" sz="2200" dirty="0">
                <a:solidFill>
                  <a:schemeClr val="bg2"/>
                </a:solidFill>
              </a:rPr>
              <a:t>на </a:t>
            </a:r>
            <a:r>
              <a:rPr lang="bg-BG" sz="2200" b="1" dirty="0">
                <a:solidFill>
                  <a:schemeClr val="bg2"/>
                </a:solidFill>
              </a:rPr>
              <a:t>продукт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Авторски права </a:t>
            </a:r>
            <a:r>
              <a:rPr lang="en-US" sz="2400" dirty="0"/>
              <a:t>== </a:t>
            </a:r>
            <a:r>
              <a:rPr lang="bg-BG" sz="2400" dirty="0"/>
              <a:t>спазване на </a:t>
            </a:r>
            <a:r>
              <a:rPr lang="bg-BG" sz="2400" b="1" dirty="0"/>
              <a:t>Закона за авторското право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200" dirty="0">
                <a:solidFill>
                  <a:schemeClr val="bg2"/>
                </a:solidFill>
              </a:rPr>
              <a:t>Разпознаваеми по символа </a:t>
            </a:r>
            <a:r>
              <a:rPr lang="en-US" sz="2200" dirty="0">
                <a:solidFill>
                  <a:schemeClr val="bg2"/>
                </a:solidFill>
              </a:rPr>
              <a:t>"</a:t>
            </a:r>
            <a:r>
              <a:rPr lang="en-US" sz="2200" b="1" dirty="0">
                <a:solidFill>
                  <a:schemeClr val="bg2"/>
                </a:solidFill>
              </a:rPr>
              <a:t>copyright</a:t>
            </a:r>
            <a:r>
              <a:rPr lang="en-US" sz="2200" dirty="0">
                <a:solidFill>
                  <a:schemeClr val="bg2"/>
                </a:solidFill>
              </a:rPr>
              <a:t>"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Лицензионни споразумения </a:t>
            </a:r>
            <a:r>
              <a:rPr lang="en-US" sz="2400" dirty="0"/>
              <a:t>== </a:t>
            </a:r>
            <a:r>
              <a:rPr lang="bg-BG" sz="2400" dirty="0"/>
              <a:t>безплатни видове </a:t>
            </a:r>
            <a:r>
              <a:rPr lang="bg-BG" sz="2400" b="1" dirty="0"/>
              <a:t>договори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Общ публичен лиценз </a:t>
            </a:r>
            <a:r>
              <a:rPr lang="en-US" sz="2400" dirty="0"/>
              <a:t>== </a:t>
            </a:r>
            <a:r>
              <a:rPr lang="bg-BG" sz="2400" b="1" dirty="0"/>
              <a:t>свободен лиценз </a:t>
            </a:r>
            <a:r>
              <a:rPr lang="bg-BG" sz="2400" dirty="0"/>
              <a:t>за </a:t>
            </a:r>
            <a:r>
              <a:rPr lang="bg-BG" sz="2400" b="1" dirty="0"/>
              <a:t>софтуер</a:t>
            </a:r>
            <a:endParaRPr lang="bg-BG" sz="2400" b="1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endParaRPr lang="bg-BG" sz="24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Творенията на ума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Интелектуална собственост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40DFCC-0DA2-B25D-B1C8-89FDC1AF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09" y="1179000"/>
            <a:ext cx="2395181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Интелектуална собственост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Интелектуалната собственост </a:t>
            </a:r>
            <a:r>
              <a:rPr lang="bg-BG" sz="3200" b="1" dirty="0"/>
              <a:t>(ИС) </a:t>
            </a:r>
            <a:r>
              <a:rPr lang="bg-BG" sz="3200" dirty="0"/>
              <a:t>е </a:t>
            </a:r>
            <a:r>
              <a:rPr lang="bg-BG" sz="3200" b="1" dirty="0"/>
              <a:t>правото</a:t>
            </a:r>
            <a:r>
              <a:rPr lang="bg-BG" sz="3200" dirty="0"/>
              <a:t> върху </a:t>
            </a:r>
            <a:r>
              <a:rPr lang="bg-BG" sz="3200" b="1" dirty="0"/>
              <a:t>нематериални творби </a:t>
            </a:r>
            <a:r>
              <a:rPr lang="bg-BG" sz="3200" dirty="0"/>
              <a:t>на </a:t>
            </a:r>
            <a:r>
              <a:rPr lang="bg-BG" sz="3200" b="1" dirty="0"/>
              <a:t>ума</a:t>
            </a:r>
          </a:p>
          <a:p>
            <a:r>
              <a:rPr lang="bg-BG" sz="3200" dirty="0"/>
              <a:t>Включва </a:t>
            </a:r>
            <a:r>
              <a:rPr lang="bg-BG" sz="3200" b="1" dirty="0"/>
              <a:t>авторски произведения</a:t>
            </a:r>
            <a:r>
              <a:rPr lang="bg-BG" sz="3200" dirty="0"/>
              <a:t>, </a:t>
            </a:r>
            <a:r>
              <a:rPr lang="bg-BG" sz="3200" b="1" dirty="0"/>
              <a:t>изобретения</a:t>
            </a:r>
            <a:r>
              <a:rPr lang="bg-BG" sz="3200" dirty="0"/>
              <a:t>, </a:t>
            </a:r>
            <a:r>
              <a:rPr lang="bg-BG" sz="3200" b="1" dirty="0"/>
              <a:t>марки</a:t>
            </a:r>
            <a:r>
              <a:rPr lang="bg-BG" sz="3200" dirty="0"/>
              <a:t>, </a:t>
            </a:r>
            <a:r>
              <a:rPr lang="bg-BG" sz="3200" b="1" dirty="0"/>
              <a:t>дизайни</a:t>
            </a:r>
            <a:r>
              <a:rPr lang="bg-BG" sz="3200" dirty="0"/>
              <a:t> и др.</a:t>
            </a:r>
          </a:p>
          <a:p>
            <a:r>
              <a:rPr lang="bg-BG" sz="3200" b="1" dirty="0"/>
              <a:t>Примери</a:t>
            </a:r>
            <a:r>
              <a:rPr lang="en-US" sz="3200" b="1" dirty="0"/>
              <a:t>:</a:t>
            </a:r>
          </a:p>
          <a:p>
            <a:pPr lvl="1"/>
            <a:r>
              <a:rPr lang="bg-BG" sz="3000" dirty="0"/>
              <a:t>Книга, филм или песен</a:t>
            </a:r>
          </a:p>
          <a:p>
            <a:pPr lvl="1"/>
            <a:r>
              <a:rPr lang="bg-BG" sz="3000" dirty="0"/>
              <a:t>Програмен код или мобилно приложение</a:t>
            </a:r>
          </a:p>
          <a:p>
            <a:pPr lvl="1"/>
            <a:r>
              <a:rPr lang="bg-BG" sz="3000" dirty="0"/>
              <a:t>Име на марка или лого</a:t>
            </a:r>
          </a:p>
          <a:p>
            <a:pPr lvl="1"/>
            <a:r>
              <a:rPr lang="bg-BG" sz="3000" dirty="0"/>
              <a:t>Дизайн на уебсайт или продукт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78B65-741B-1B21-8E0E-2B38036E9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695" y="3101446"/>
            <a:ext cx="3021975" cy="36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форми на ИС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Авторски права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произведения</a:t>
            </a:r>
            <a:r>
              <a:rPr lang="bg-BG" sz="2800" dirty="0"/>
              <a:t> на </a:t>
            </a:r>
            <a:r>
              <a:rPr lang="bg-BG" sz="2800" b="1" dirty="0"/>
              <a:t>изкуството</a:t>
            </a:r>
            <a:r>
              <a:rPr lang="bg-BG" sz="2800" dirty="0"/>
              <a:t>, </a:t>
            </a:r>
            <a:r>
              <a:rPr lang="bg-BG" sz="2800" b="1" dirty="0"/>
              <a:t>литературата</a:t>
            </a:r>
            <a:r>
              <a:rPr lang="bg-BG" sz="2800" dirty="0"/>
              <a:t>, </a:t>
            </a:r>
            <a:r>
              <a:rPr lang="bg-BG" sz="2800" b="1" dirty="0"/>
              <a:t>музиката</a:t>
            </a:r>
            <a:r>
              <a:rPr lang="bg-BG" sz="2800" dirty="0"/>
              <a:t>, </a:t>
            </a:r>
            <a:r>
              <a:rPr lang="bg-BG" sz="2800" b="1" dirty="0"/>
              <a:t>софтуера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Патенти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изобретения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Търговски марки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имена</a:t>
            </a:r>
            <a:r>
              <a:rPr lang="bg-BG" sz="2800" dirty="0"/>
              <a:t>, </a:t>
            </a:r>
            <a:r>
              <a:rPr lang="bg-BG" sz="2800" b="1" dirty="0"/>
              <a:t>лога</a:t>
            </a:r>
            <a:r>
              <a:rPr lang="bg-BG" sz="2800" dirty="0"/>
              <a:t>, </a:t>
            </a:r>
            <a:r>
              <a:rPr lang="bg-BG" sz="2800" b="1" dirty="0"/>
              <a:t>слогани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Промишлен дизайн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външния вид </a:t>
            </a:r>
            <a:r>
              <a:rPr lang="bg-BG" sz="2800" dirty="0"/>
              <a:t>на </a:t>
            </a:r>
            <a:r>
              <a:rPr lang="bg-BG" sz="2800" b="1" dirty="0"/>
              <a:t>продукт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CBD45-32C4-E9A0-658A-D3B507FC4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935" y="2361375"/>
            <a:ext cx="4165149" cy="414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0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Права за ползване на информация от интернет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Авторски права в интернет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96200-5D9B-7367-2EC8-4D6BC4E16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0" y="1224000"/>
            <a:ext cx="2799000" cy="27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Публичната</a:t>
            </a:r>
            <a:r>
              <a:rPr lang="ru-RU" b="1" dirty="0">
                <a:solidFill>
                  <a:schemeClr val="bg1"/>
                </a:solidFill>
              </a:rPr>
              <a:t> информация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/>
              <a:t>в </a:t>
            </a:r>
            <a:r>
              <a:rPr lang="ru-RU" b="1" dirty="0"/>
              <a:t>интернет</a:t>
            </a:r>
            <a:r>
              <a:rPr lang="ru-RU" dirty="0"/>
              <a:t> може да бъде използвана за </a:t>
            </a:r>
            <a:r>
              <a:rPr lang="ru-RU" b="1" dirty="0"/>
              <a:t>различни цели</a:t>
            </a:r>
          </a:p>
          <a:p>
            <a:r>
              <a:rPr lang="bg-BG" dirty="0"/>
              <a:t>За </a:t>
            </a:r>
            <a:r>
              <a:rPr lang="bg-BG" b="1" dirty="0"/>
              <a:t>използването ѝ </a:t>
            </a:r>
            <a:r>
              <a:rPr lang="bg-BG" dirty="0"/>
              <a:t>трябва да спазваме </a:t>
            </a:r>
            <a:r>
              <a:rPr lang="bg-BG" b="1" dirty="0">
                <a:solidFill>
                  <a:schemeClr val="bg1"/>
                </a:solidFill>
              </a:rPr>
              <a:t>определени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правила</a:t>
            </a:r>
          </a:p>
          <a:p>
            <a:r>
              <a:rPr lang="bg-BG" b="1" dirty="0"/>
              <a:t>Правилата</a:t>
            </a:r>
            <a:r>
              <a:rPr lang="bg-BG" dirty="0"/>
              <a:t> са посочени в </a:t>
            </a:r>
            <a:r>
              <a:rPr lang="bg-BG" b="1" dirty="0">
                <a:solidFill>
                  <a:schemeClr val="bg1"/>
                </a:solidFill>
              </a:rPr>
              <a:t>Закона за авторско право</a:t>
            </a:r>
          </a:p>
          <a:p>
            <a:pPr lvl="1"/>
            <a:r>
              <a:rPr lang="bg-BG" dirty="0"/>
              <a:t>Определят се от </a:t>
            </a:r>
            <a:r>
              <a:rPr lang="bg-BG" b="1" dirty="0"/>
              <a:t>всяка държава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Закон за авторското право</a:t>
            </a:r>
            <a:endParaRPr lang="en-US" dirty="0"/>
          </a:p>
        </p:txBody>
      </p:sp>
      <p:pic>
        <p:nvPicPr>
          <p:cNvPr id="2052" name="Picture 4" descr="What Is The Purpose of Copyright Law | Copyright Alli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000" y="4734000"/>
            <a:ext cx="5400000" cy="1636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0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Литературни произведения</a:t>
            </a:r>
          </a:p>
          <a:p>
            <a:pPr lvl="1"/>
            <a:r>
              <a:rPr lang="bg-BG" dirty="0"/>
              <a:t>Публицистични статии</a:t>
            </a:r>
          </a:p>
          <a:p>
            <a:pPr lvl="1"/>
            <a:r>
              <a:rPr lang="bg-BG" dirty="0"/>
              <a:t>Компютърни програми</a:t>
            </a:r>
          </a:p>
          <a:p>
            <a:pPr lvl="1"/>
            <a:r>
              <a:rPr lang="bg-BG" dirty="0"/>
              <a:t>Музикални произведения</a:t>
            </a:r>
          </a:p>
          <a:p>
            <a:pPr lvl="1"/>
            <a:r>
              <a:rPr lang="bg-BG" dirty="0"/>
              <a:t>Графични изображения</a:t>
            </a:r>
          </a:p>
          <a:p>
            <a:pPr lvl="1"/>
            <a:r>
              <a:rPr lang="bg-BG" dirty="0"/>
              <a:t>Проекти</a:t>
            </a:r>
          </a:p>
          <a:p>
            <a:pPr lvl="1"/>
            <a:r>
              <a:rPr lang="bg-BG" dirty="0"/>
              <a:t>И др.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Обекти на авторско право</a:t>
            </a:r>
            <a:endParaRPr lang="en-US" dirty="0"/>
          </a:p>
        </p:txBody>
      </p:sp>
      <p:pic>
        <p:nvPicPr>
          <p:cNvPr id="3074" name="Picture 2" descr="Literature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20" y="1099951"/>
            <a:ext cx="2852936" cy="157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ws - Wiki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3"/>
          <a:stretch/>
        </p:blipFill>
        <p:spPr bwMode="auto">
          <a:xfrm>
            <a:off x="9664694" y="1515703"/>
            <a:ext cx="1985922" cy="264851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rtal:Computer programming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50" y="2787537"/>
            <a:ext cx="2979050" cy="167026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heet music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928" y="5143417"/>
            <a:ext cx="2422796" cy="161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ategory:Graphic design - Wikimedia Commons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527" y="4606463"/>
            <a:ext cx="2035321" cy="205557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280" y="4483800"/>
            <a:ext cx="2190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b="1" dirty="0"/>
              <a:t>Изключения</a:t>
            </a:r>
            <a:r>
              <a:rPr lang="ru-RU" dirty="0"/>
              <a:t> от </a:t>
            </a:r>
            <a:r>
              <a:rPr lang="ru-RU" b="1" dirty="0">
                <a:solidFill>
                  <a:schemeClr val="bg1"/>
                </a:solidFill>
              </a:rPr>
              <a:t>Закона за авторското право </a:t>
            </a:r>
            <a:r>
              <a:rPr lang="ru-RU" dirty="0"/>
              <a:t>са:</a:t>
            </a:r>
          </a:p>
          <a:p>
            <a:pPr lvl="1"/>
            <a:r>
              <a:rPr lang="ru-RU" dirty="0"/>
              <a:t>Законите и другите административни актове</a:t>
            </a:r>
          </a:p>
          <a:p>
            <a:pPr lvl="1"/>
            <a:r>
              <a:rPr lang="bg-BG" dirty="0"/>
              <a:t>Актуалните новини</a:t>
            </a:r>
          </a:p>
          <a:p>
            <a:pPr lvl="1"/>
            <a:r>
              <a:rPr lang="bg-BG" dirty="0"/>
              <a:t>Фактите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Изключения от Закона за авторското право</a:t>
            </a:r>
            <a:endParaRPr lang="en-US" dirty="0"/>
          </a:p>
        </p:txBody>
      </p:sp>
      <p:pic>
        <p:nvPicPr>
          <p:cNvPr id="4100" name="Picture 4" descr="What Is Administrative Law? Definition and Example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0" y="4255894"/>
            <a:ext cx="3375000" cy="22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atest News Isolated Icon Megaphone Or Bullhorn Breaking Report Vector Info  Announcement And Tv Or Radio Broadcast Stock Illustration - Download Image  Now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59" y="4314282"/>
            <a:ext cx="3199836" cy="213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graine: Facts, Fiction, and Frequently Asked Questions - Migraine Canada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154" y="4254789"/>
            <a:ext cx="4003930" cy="22522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8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34210</TotalTime>
  <Words>1008</Words>
  <Application>Microsoft Macintosh PowerPoint</Application>
  <PresentationFormat>Widescreen</PresentationFormat>
  <Paragraphs>178</Paragraphs>
  <Slides>26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Consolas</vt:lpstr>
      <vt:lpstr>Wingdings</vt:lpstr>
      <vt:lpstr>SoftUni</vt:lpstr>
      <vt:lpstr>Интелектуална собственост и правни аспекти</vt:lpstr>
      <vt:lpstr>Съдържание</vt:lpstr>
      <vt:lpstr>Интелектуална собственост</vt:lpstr>
      <vt:lpstr>Интелектуална собственост</vt:lpstr>
      <vt:lpstr>Основни форми на ИС</vt:lpstr>
      <vt:lpstr>Авторски права в интернет</vt:lpstr>
      <vt:lpstr>Закон за авторското право</vt:lpstr>
      <vt:lpstr>Обекти на авторско право</vt:lpstr>
      <vt:lpstr>Изключения от Закона за авторското право</vt:lpstr>
      <vt:lpstr>Идентифициране на обекти на авторско право</vt:lpstr>
      <vt:lpstr>Правила за цитиране на чужда информация</vt:lpstr>
      <vt:lpstr>Използване на софтуер, филми и музика</vt:lpstr>
      <vt:lpstr>͏Лицензионни споразумения</vt:lpstr>
      <vt:lpstr>Creative Commons и публични лицензи</vt:lpstr>
      <vt:lpstr>Договори в Creative Commons</vt:lpstr>
      <vt:lpstr>Общ публичен лиценз</vt:lpstr>
      <vt:lpstr>GNU General Public License</vt:lpstr>
      <vt:lpstr>Продукти с GPL</vt:lpstr>
      <vt:lpstr>Пример</vt:lpstr>
      <vt:lpstr>Търсене на изображение в Unsplash</vt:lpstr>
      <vt:lpstr>Избиране на изображение в Unsplash</vt:lpstr>
      <vt:lpstr>Запознаване с лиценза на Unsplash</vt:lpstr>
      <vt:lpstr>Още сайтове за безплатни изображения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Интелектуална собственост и правни аспекти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312</cp:revision>
  <dcterms:created xsi:type="dcterms:W3CDTF">2018-05-23T13:08:44Z</dcterms:created>
  <dcterms:modified xsi:type="dcterms:W3CDTF">2025-04-24T06:45:03Z</dcterms:modified>
  <cp:category/>
</cp:coreProperties>
</file>